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sldIdLst>
    <p:sldId id="264" r:id="rId5"/>
    <p:sldId id="312" r:id="rId6"/>
    <p:sldId id="313" r:id="rId7"/>
    <p:sldId id="314" r:id="rId8"/>
    <p:sldId id="315" r:id="rId9"/>
    <p:sldId id="316" r:id="rId10"/>
    <p:sldId id="31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40D4C6-B43C-45B8-81F6-72E184653840}" v="1" dt="2023-09-13T11:06:54.1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3d1" qsCatId="3D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Curriculum overview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Timetable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Staffing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0" presStyleCnt="3"/>
      <dgm:spPr>
        <a:prstGeom prst="ellipse">
          <a:avLst/>
        </a:prstGeom>
      </dgm:spPr>
    </dgm:pt>
    <dgm:pt modelId="{F09AEBFF-D2D3-4FFF-AD65-C3CEAEEB10F2}" type="pres">
      <dgm:prSet presAssocID="{1C383F32-22E8-4F62-A3E0-BDC3D5F4899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women outline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0" presStyleCnt="3">
        <dgm:presLayoutVars>
          <dgm:chMax val="1"/>
          <dgm:chPref val="1"/>
        </dgm:presLayoutVars>
      </dgm:prSet>
      <dgm:spPr/>
    </dgm:pt>
    <dgm:pt modelId="{506E52DD-CC67-4966-9E1C-6FE90072FA5B}" type="pres">
      <dgm:prSet presAssocID="{8500F72A-2C6D-4FDF-9C1D-CA691380EB0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3"/>
      <dgm:spPr>
        <a:prstGeom prst="ellipse">
          <a:avLst/>
        </a:prstGeom>
      </dgm:spPr>
    </dgm:pt>
    <dgm:pt modelId="{E94F35BC-9C76-400A-BBCA-0032259E2E5A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thly calendar with solid fill"/>
        </a:ext>
      </dgm:extLst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884D6333-566C-4E70-963A-82979D92C812}" type="pres">
      <dgm:prSet presAssocID="{9646853A-8964-4519-A5B1-0B7D18B2983D}" presName="sibTrans" presStyleCnt="0"/>
      <dgm:spPr/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2" presStyleCnt="3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2" presStyleCnt="3" custLinFactNeighborX="-8267" custLinFactNeighborY="7731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 with solid fill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8FA4810E-4DC2-4C17-9DF1-9C561323840B}" type="presOf" srcId="{40FC4FFE-8987-4A26-B7F4-8A516F18ADAE}" destId="{08F4E96D-0DB6-4476-8C51-7CC7EC2F227B}" srcOrd="0" destOrd="0" presId="urn:microsoft.com/office/officeart/2018/5/layout/IconLeafLabelList"/>
    <dgm:cxn modelId="{FADD1B2D-2D0B-47C0-9423-FF646B79D2F0}" type="presOf" srcId="{1C383F32-22E8-4F62-A3E0-BDC3D5F48992}" destId="{AB9CAFAA-6939-48A6-A89B-19D1A94B9EA1}" srcOrd="0" destOrd="0" presId="urn:microsoft.com/office/officeart/2018/5/layout/IconLeafLabelList"/>
    <dgm:cxn modelId="{78F35139-C8AD-438F-B66C-BC40D7544866}" type="presOf" srcId="{49225C73-1633-42F1-AB3B-7CB183E5F8B8}" destId="{20363298-B2A6-463D-A7BE-F9F67404E389}" srcOrd="0" destOrd="0" presId="urn:microsoft.com/office/officeart/2018/5/layout/IconLeafLabelList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C7AD8469-3C68-4AF9-AB82-79B0043AA120}" srcId="{01A66772-F185-4D58-B8BB-E9370D7A7A2B}" destId="{40FC4FFE-8987-4A26-B7F4-8A516F18ADAE}" srcOrd="2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0" destOrd="0" parTransId="{A7920A2F-3244-4159-AF04-6A1D38B7B317}" sibTransId="{8500F72A-2C6D-4FDF-9C1D-CA691380EB0B}"/>
    <dgm:cxn modelId="{039105ED-B369-47CA-B607-371A5CF664CF}" type="presParOf" srcId="{B6056BFB-47D7-4C5F-BA11-2CB63C56A52D}" destId="{BDCD0AC9-D564-4025-AD8A-36664A6CBE31}" srcOrd="0" destOrd="0" presId="urn:microsoft.com/office/officeart/2018/5/layout/IconLeafLabelList"/>
    <dgm:cxn modelId="{0C4F2AC3-3080-429C-804C-ABCFDEC46B79}" type="presParOf" srcId="{BDCD0AC9-D564-4025-AD8A-36664A6CBE31}" destId="{5BDDFF18-9AEC-4E5E-B9AA-33D86F01A63E}" srcOrd="0" destOrd="0" presId="urn:microsoft.com/office/officeart/2018/5/layout/IconLeafLabelList"/>
    <dgm:cxn modelId="{BDAA7D5A-9FBF-44FF-B85A-52D2163AF8DA}" type="presParOf" srcId="{BDCD0AC9-D564-4025-AD8A-36664A6CBE31}" destId="{F09AEBFF-D2D3-4FFF-AD65-C3CEAEEB10F2}" srcOrd="1" destOrd="0" presId="urn:microsoft.com/office/officeart/2018/5/layout/IconLeafLabelList"/>
    <dgm:cxn modelId="{E04C7252-2EC9-4E9F-BFD4-708A08717DE5}" type="presParOf" srcId="{BDCD0AC9-D564-4025-AD8A-36664A6CBE31}" destId="{F2EBFBCF-0520-415A-A886-3C4F90D208EF}" srcOrd="2" destOrd="0" presId="urn:microsoft.com/office/officeart/2018/5/layout/IconLeafLabelList"/>
    <dgm:cxn modelId="{BF50021B-3C88-48F3-97E7-1DE5923BE899}" type="presParOf" srcId="{BDCD0AC9-D564-4025-AD8A-36664A6CBE31}" destId="{AB9CAFAA-6939-48A6-A89B-19D1A94B9EA1}" srcOrd="3" destOrd="0" presId="urn:microsoft.com/office/officeart/2018/5/layout/IconLeafLabelList"/>
    <dgm:cxn modelId="{28F3B5DB-0021-4126-8A8A-F9CF71807463}" type="presParOf" srcId="{B6056BFB-47D7-4C5F-BA11-2CB63C56A52D}" destId="{506E52DD-CC67-4966-9E1C-6FE90072FA5B}" srcOrd="1" destOrd="0" presId="urn:microsoft.com/office/officeart/2018/5/layout/IconLeafLabelList"/>
    <dgm:cxn modelId="{7C0D60F3-41E5-4031-A8EA-C326E56B27E2}" type="presParOf" srcId="{B6056BFB-47D7-4C5F-BA11-2CB63C56A52D}" destId="{2F278BF9-E1B2-4A1C-B065-C19A7B904219}" srcOrd="2" destOrd="0" presId="urn:microsoft.com/office/officeart/2018/5/layout/IconLeafLabelList"/>
    <dgm:cxn modelId="{E35B7601-112C-4ECE-A59B-D62232DD1C55}" type="presParOf" srcId="{2F278BF9-E1B2-4A1C-B065-C19A7B904219}" destId="{543C18BC-1989-44B2-9862-C670C61D3452}" srcOrd="0" destOrd="0" presId="urn:microsoft.com/office/officeart/2018/5/layout/IconLeafLabelList"/>
    <dgm:cxn modelId="{2D595ED7-487D-489A-91C6-F315E90DDCC4}" type="presParOf" srcId="{2F278BF9-E1B2-4A1C-B065-C19A7B904219}" destId="{E94F35BC-9C76-400A-BBCA-0032259E2E5A}" srcOrd="1" destOrd="0" presId="urn:microsoft.com/office/officeart/2018/5/layout/IconLeafLabelList"/>
    <dgm:cxn modelId="{82054F08-2BA9-44FA-9EAD-F53FB5B92260}" type="presParOf" srcId="{2F278BF9-E1B2-4A1C-B065-C19A7B904219}" destId="{503A6D04-9ADD-43CC-9847-497CD48F2D11}" srcOrd="2" destOrd="0" presId="urn:microsoft.com/office/officeart/2018/5/layout/IconLeafLabelList"/>
    <dgm:cxn modelId="{B4577371-4ED2-47BA-AB3B-39E2327399AD}" type="presParOf" srcId="{2F278BF9-E1B2-4A1C-B065-C19A7B904219}" destId="{20363298-B2A6-463D-A7BE-F9F67404E389}" srcOrd="3" destOrd="0" presId="urn:microsoft.com/office/officeart/2018/5/layout/IconLeafLabelList"/>
    <dgm:cxn modelId="{E461D9F9-1A65-4ED0-93D3-21042C6633AC}" type="presParOf" srcId="{B6056BFB-47D7-4C5F-BA11-2CB63C56A52D}" destId="{884D6333-566C-4E70-963A-82979D92C812}" srcOrd="3" destOrd="0" presId="urn:microsoft.com/office/officeart/2018/5/layout/IconLeafLabelList"/>
    <dgm:cxn modelId="{3CD5C499-47B6-4F2F-B56D-1317F6E130E6}" type="presParOf" srcId="{B6056BFB-47D7-4C5F-BA11-2CB63C56A52D}" destId="{311B26C8-22B1-4363-B621-DD56FB7418C8}" srcOrd="4" destOrd="0" presId="urn:microsoft.com/office/officeart/2018/5/layout/IconLeafLabelList"/>
    <dgm:cxn modelId="{438CFBBC-A3A9-4CBC-8BDE-4F72F19CD398}" type="presParOf" srcId="{311B26C8-22B1-4363-B621-DD56FB7418C8}" destId="{A201D7A7-914C-4D24-8B82-EE40155AB0BE}" srcOrd="0" destOrd="0" presId="urn:microsoft.com/office/officeart/2018/5/layout/IconLeafLabelList"/>
    <dgm:cxn modelId="{13B71814-91AC-4081-89F9-2169D32F1D3A}" type="presParOf" srcId="{311B26C8-22B1-4363-B621-DD56FB7418C8}" destId="{8FA2F131-CD01-4CBD-B7A5-1B9B5E7F0402}" srcOrd="1" destOrd="0" presId="urn:microsoft.com/office/officeart/2018/5/layout/IconLeafLabelList"/>
    <dgm:cxn modelId="{A53C550B-4A10-437C-9C5F-BF7762CFAD20}" type="presParOf" srcId="{311B26C8-22B1-4363-B621-DD56FB7418C8}" destId="{F755F00C-B2DB-4097-B4BC-8F1BACC938B7}" srcOrd="2" destOrd="0" presId="urn:microsoft.com/office/officeart/2018/5/layout/IconLeafLabelList"/>
    <dgm:cxn modelId="{02E3879A-E754-42A8-BF7C-A4BF5C9D26C9}" type="presParOf" srcId="{311B26C8-22B1-4363-B621-DD56FB7418C8}" destId="{08F4E96D-0DB6-4476-8C51-7CC7EC2F227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DFF18-9AEC-4E5E-B9AA-33D86F01A63E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Staffing</a:t>
          </a:r>
        </a:p>
      </dsp:txBody>
      <dsp:txXfrm>
        <a:off x="35606" y="2725540"/>
        <a:ext cx="2981250" cy="720000"/>
      </dsp:txXfrm>
    </dsp:sp>
    <dsp:sp modelId="{543C18BC-1989-44B2-9862-C670C61D3452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Timetable</a:t>
          </a:r>
        </a:p>
      </dsp:txBody>
      <dsp:txXfrm>
        <a:off x="3538574" y="2725540"/>
        <a:ext cx="2981250" cy="720000"/>
      </dsp:txXfrm>
    </dsp:sp>
    <dsp:sp modelId="{A201D7A7-914C-4D24-8B82-EE40155AB0BE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7924189" y="808770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Curriculum overview</a:t>
          </a:r>
        </a:p>
      </dsp:txBody>
      <dsp:txXfrm>
        <a:off x="7041543" y="2725540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90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en-US" sz="6800" dirty="0"/>
              <a:t>Welcome to Class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dirty="0"/>
              <a:t>13.9.23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Aims of the session. 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98541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92257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46A03-1F88-BF04-D496-8B82F30B3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Staffing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C7E9A-6ECB-0C73-6ECC-D775BF6E2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Ms Godby-Blake and Mr Whipps are the class teachers. </a:t>
            </a:r>
          </a:p>
          <a:p>
            <a:pPr lvl="1"/>
            <a:r>
              <a:rPr lang="en-GB" sz="2200" dirty="0"/>
              <a:t>Ms Godby-Blake is in class Monday to Wednesday and Mr Whipps on Thursday and Friday. Mr Whipps also teaches on Tuesday afternoon. </a:t>
            </a:r>
          </a:p>
          <a:p>
            <a:r>
              <a:rPr lang="en-GB" sz="2400" dirty="0"/>
              <a:t>Miss Bawden and Mrs Dungey are our </a:t>
            </a:r>
            <a:r>
              <a:rPr lang="en-GB" sz="2400" dirty="0" err="1"/>
              <a:t>TAs.</a:t>
            </a:r>
            <a:endParaRPr lang="en-GB" sz="2400" dirty="0"/>
          </a:p>
          <a:p>
            <a:pPr lvl="1"/>
            <a:r>
              <a:rPr lang="en-GB" sz="2200" dirty="0"/>
              <a:t>Miss Bawden is in class on Tuesday morning and Thursday. Mrs Dungey is in class on Monday, Tuesday afternoon and Friday.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614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3B166-E457-704D-F271-0ECA79FFB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Timetable and key dates.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D8759-3DC0-3DE2-9B73-9DC2B731A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02296"/>
            <a:ext cx="10058400" cy="4280452"/>
          </a:xfrm>
        </p:spPr>
        <p:txBody>
          <a:bodyPr/>
          <a:lstStyle/>
          <a:p>
            <a:r>
              <a:rPr lang="en-GB" dirty="0"/>
              <a:t>PE sessions are on Monday. For this half term, there is additional PE on Tuesday. Children should come to school in their PE kits.</a:t>
            </a:r>
          </a:p>
          <a:p>
            <a:r>
              <a:rPr lang="en-GB" dirty="0"/>
              <a:t>Times tables are tested on a Friday. Each child has a specific areas they are focussing on and will be tested on each week. Please encourage them and support with the learning of all times tables. </a:t>
            </a:r>
          </a:p>
          <a:p>
            <a:r>
              <a:rPr lang="en-GB" dirty="0"/>
              <a:t>99 Club is each Friday. The children are tested on recall of mental maths skills. </a:t>
            </a:r>
          </a:p>
          <a:p>
            <a:r>
              <a:rPr lang="en-GB" dirty="0"/>
              <a:t>Homework is due in each Friday and will be celebrated as a class.  </a:t>
            </a:r>
          </a:p>
          <a:p>
            <a:r>
              <a:rPr lang="en-GB" dirty="0"/>
              <a:t>There will be a full Wild Tribe day each half term to allow the children to access outdoor learning in more depth. </a:t>
            </a:r>
          </a:p>
          <a:p>
            <a:r>
              <a:rPr lang="en-GB" dirty="0"/>
              <a:t>The class blog will be updated with specific dates along with evidence of the learning. </a:t>
            </a:r>
          </a:p>
          <a:p>
            <a:r>
              <a:rPr lang="en-GB" dirty="0"/>
              <a:t>Spellings are given out on Monday and tested on Friday. </a:t>
            </a:r>
          </a:p>
        </p:txBody>
      </p:sp>
    </p:spTree>
    <p:extLst>
      <p:ext uri="{BB962C8B-B14F-4D97-AF65-F5344CB8AC3E}">
        <p14:creationId xmlns:p14="http://schemas.microsoft.com/office/powerpoint/2010/main" val="3719968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575AD-DFCD-378B-7365-A08533F05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B5875-E2D1-35B6-FA05-42E49E554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Class three where is a step up in challenge. </a:t>
            </a:r>
          </a:p>
          <a:p>
            <a:r>
              <a:rPr lang="en-GB" dirty="0"/>
              <a:t>We have an enquiry-led curriculum each half term. This term we will be looking at Ancient Greece our question is: 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sz="2000" b="1" dirty="0">
                <a:solidFill>
                  <a:srgbClr val="FF0000"/>
                </a:solidFill>
              </a:rPr>
              <a:t>“Who were the Ancient Greeks and what did they do for us?”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Other subjects, where suitable, will like to this question. </a:t>
            </a:r>
          </a:p>
          <a:p>
            <a:r>
              <a:rPr lang="en-GB" dirty="0"/>
              <a:t>Other subjects will be stand alone but appropriately differentiated.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606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18FA9-E0D7-62CC-1D41-5C54E961A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 3 specific details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BD34A-C531-CCDE-851E-EBC7DA7D2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SATS</a:t>
            </a:r>
          </a:p>
          <a:p>
            <a:pPr lvl="1"/>
            <a:r>
              <a:rPr lang="en-GB" dirty="0"/>
              <a:t>These will go ahead again in May 2023. The Year 6 will have a week of testing on maths, reading and spelling and punctuation. </a:t>
            </a:r>
          </a:p>
          <a:p>
            <a:pPr lvl="1"/>
            <a:r>
              <a:rPr lang="en-GB" dirty="0"/>
              <a:t>There will be “Hot Chocolate Club” starting this half term at lunchtime on Tuesday to focus on any gaps in learning and getting the children ready for the tests. </a:t>
            </a:r>
          </a:p>
          <a:p>
            <a:pPr lvl="1"/>
            <a:r>
              <a:rPr lang="en-GB" dirty="0"/>
              <a:t>This will be extended to an after school club later in the term. </a:t>
            </a:r>
          </a:p>
          <a:p>
            <a:pPr lvl="1"/>
            <a:endParaRPr lang="en-GB" dirty="0"/>
          </a:p>
          <a:p>
            <a:r>
              <a:rPr lang="en-GB" dirty="0"/>
              <a:t>Homework</a:t>
            </a:r>
          </a:p>
          <a:p>
            <a:pPr lvl="1"/>
            <a:r>
              <a:rPr lang="en-GB" dirty="0"/>
              <a:t>There is a homework grid that children can choose from each week. The choice is linked to a reward of </a:t>
            </a:r>
            <a:r>
              <a:rPr lang="en-GB" dirty="0" err="1"/>
              <a:t>housepoints</a:t>
            </a:r>
            <a:r>
              <a:rPr lang="en-GB" dirty="0"/>
              <a:t> for completion. </a:t>
            </a:r>
          </a:p>
          <a:p>
            <a:pPr lvl="1"/>
            <a:r>
              <a:rPr lang="en-GB" dirty="0"/>
              <a:t>Friday breaktime can be used to complete any homework or for support. </a:t>
            </a:r>
          </a:p>
          <a:p>
            <a:pPr lvl="1"/>
            <a:r>
              <a:rPr lang="en-GB" dirty="0"/>
              <a:t>Each week the children are expected to practise their spellings, handwriting and complete the maths consolidation to embed their learning. </a:t>
            </a:r>
          </a:p>
          <a:p>
            <a:pPr lvl="1"/>
            <a:r>
              <a:rPr lang="en-GB" dirty="0"/>
              <a:t>Maths homework will be sent out separately and will be a revision of the learning done that week. It is due in two weeks from the date it is issued.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894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fferent colored question marks">
            <a:extLst>
              <a:ext uri="{FF2B5EF4-FFF2-40B4-BE49-F238E27FC236}">
                <a16:creationId xmlns:a16="http://schemas.microsoft.com/office/drawing/2014/main" id="{DCCBBF33-77B6-07D2-EBBB-EF5EEDB2A9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4" y="0"/>
            <a:ext cx="12191551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7FD26E4-041F-4EF2-B92D-6034C0F8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C704E2-4A7D-C946-0AF2-AFFC8A6E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322" y="1179739"/>
            <a:ext cx="9443357" cy="2753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800" cap="all" spc="-100"/>
              <a:t>Any questions for us?</a:t>
            </a:r>
          </a:p>
        </p:txBody>
      </p:sp>
    </p:spTree>
    <p:extLst>
      <p:ext uri="{BB962C8B-B14F-4D97-AF65-F5344CB8AC3E}">
        <p14:creationId xmlns:p14="http://schemas.microsoft.com/office/powerpoint/2010/main" val="1445768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2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{5BACB2FB-461A-4265-8BE1-8DF8A378B1A8}tf11531919_win32</Template>
  <TotalTime>89</TotalTime>
  <Words>483</Words>
  <Application>Microsoft Office PowerPoint</Application>
  <PresentationFormat>Widescreen</PresentationFormat>
  <Paragraphs>41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Avenir Next LT Pro</vt:lpstr>
      <vt:lpstr>Avenir Next LT Pro Light</vt:lpstr>
      <vt:lpstr>Calibri</vt:lpstr>
      <vt:lpstr>Garamond</vt:lpstr>
      <vt:lpstr>SavonVTI</vt:lpstr>
      <vt:lpstr>Welcome to Class 3</vt:lpstr>
      <vt:lpstr>Aims of the session. </vt:lpstr>
      <vt:lpstr>Staffing</vt:lpstr>
      <vt:lpstr>Timetable and key dates.</vt:lpstr>
      <vt:lpstr>Curriculum</vt:lpstr>
      <vt:lpstr>Class 3 specific details </vt:lpstr>
      <vt:lpstr>Any questions for us?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Class 3</dc:title>
  <dc:creator>Head of School (Darite Primary Academy)</dc:creator>
  <cp:lastModifiedBy>Head of School (Darite Primary Academy)</cp:lastModifiedBy>
  <cp:revision>3</cp:revision>
  <dcterms:created xsi:type="dcterms:W3CDTF">2022-09-12T10:03:52Z</dcterms:created>
  <dcterms:modified xsi:type="dcterms:W3CDTF">2023-09-13T13:50:26Z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